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2"/>
  </p:notesMasterIdLst>
  <p:handoutMasterIdLst>
    <p:handoutMasterId r:id="rId13"/>
  </p:handoutMasterIdLst>
  <p:sldIdLst>
    <p:sldId id="292" r:id="rId5"/>
    <p:sldId id="296" r:id="rId6"/>
    <p:sldId id="291" r:id="rId7"/>
    <p:sldId id="297" r:id="rId8"/>
    <p:sldId id="294" r:id="rId9"/>
    <p:sldId id="295" r:id="rId10"/>
    <p:sldId id="293" r:id="rId1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C88"/>
    <a:srgbClr val="F3703A"/>
    <a:srgbClr val="515083"/>
    <a:srgbClr val="2F305C"/>
    <a:srgbClr val="3C4798"/>
    <a:srgbClr val="E68637"/>
    <a:srgbClr val="F6A287"/>
    <a:srgbClr val="E98B0D"/>
    <a:srgbClr val="E2973C"/>
    <a:srgbClr val="9BD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39" autoAdjust="0"/>
  </p:normalViewPr>
  <p:slideViewPr>
    <p:cSldViewPr snapToGrid="0">
      <p:cViewPr varScale="1">
        <p:scale>
          <a:sx n="121" d="100"/>
          <a:sy n="121" d="100"/>
        </p:scale>
        <p:origin x="17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08/06/25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08/06/25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52628" y="0"/>
            <a:ext cx="76105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214C88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92731" cy="6858000"/>
          </a:xfrm>
          <a:prstGeom prst="rect">
            <a:avLst/>
          </a:prstGeom>
          <a:solidFill>
            <a:srgbClr val="21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2DF072B-4331-6D89-66ED-11F1948F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8"/>
          <a:stretch/>
        </p:blipFill>
        <p:spPr>
          <a:xfrm>
            <a:off x="-86320" y="0"/>
            <a:ext cx="5079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08/06/25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3641" y="94588"/>
            <a:ext cx="6350876" cy="4487916"/>
          </a:xfrm>
        </p:spPr>
        <p:txBody>
          <a:bodyPr>
            <a:normAutofit fontScale="90000"/>
          </a:bodyPr>
          <a:lstStyle/>
          <a:p>
            <a:r>
              <a:rPr lang="it-IT" sz="4900" dirty="0"/>
              <a:t>LUI LO FA COSI! </a:t>
            </a:r>
            <a:br>
              <a:rPr lang="it-IT" sz="4900" dirty="0"/>
            </a:br>
            <a:r>
              <a:rPr lang="it-IT" sz="4900" dirty="0"/>
              <a:t>(FATEGLI LE BUCCE)</a:t>
            </a:r>
            <a:br>
              <a:rPr lang="it-IT" sz="5400" dirty="0"/>
            </a:br>
            <a:r>
              <a:rPr lang="it-IT" sz="4400" dirty="0"/>
              <a:t>VIDEO: endoscopia</a:t>
            </a:r>
            <a:br>
              <a:rPr lang="it-IT" sz="4400" dirty="0"/>
            </a:br>
            <a:br>
              <a:rPr lang="it-IT" sz="4400" dirty="0"/>
            </a:br>
            <a:r>
              <a:rPr lang="it-IT" sz="3600" i="1" dirty="0"/>
              <a:t>Treatment of a </a:t>
            </a:r>
            <a:r>
              <a:rPr lang="it-IT" sz="3600" i="1" dirty="0" err="1"/>
              <a:t>necrotic</a:t>
            </a:r>
            <a:r>
              <a:rPr lang="it-IT" sz="3600" i="1" dirty="0"/>
              <a:t> </a:t>
            </a:r>
            <a:r>
              <a:rPr lang="it-IT" sz="3600" i="1" dirty="0" err="1"/>
              <a:t>collection</a:t>
            </a:r>
            <a:r>
              <a:rPr lang="it-IT" sz="3600" i="1" dirty="0"/>
              <a:t> after </a:t>
            </a:r>
            <a:r>
              <a:rPr lang="it-IT" sz="3600" i="1" dirty="0" err="1"/>
              <a:t>tangential</a:t>
            </a:r>
            <a:r>
              <a:rPr lang="it-IT" sz="3600" i="1" dirty="0"/>
              <a:t> </a:t>
            </a:r>
            <a:r>
              <a:rPr lang="it-IT" sz="3600" i="1" dirty="0" err="1"/>
              <a:t>gastric</a:t>
            </a:r>
            <a:r>
              <a:rPr lang="it-IT" sz="3600" i="1" dirty="0"/>
              <a:t> </a:t>
            </a:r>
            <a:r>
              <a:rPr lang="it-IT" sz="3600" i="1" dirty="0" err="1"/>
              <a:t>resection</a:t>
            </a:r>
            <a:r>
              <a:rPr lang="it-IT" sz="3600" i="1" dirty="0"/>
              <a:t> by </a:t>
            </a:r>
            <a:r>
              <a:rPr lang="it-IT" sz="3600" i="1" dirty="0" err="1"/>
              <a:t>using</a:t>
            </a:r>
            <a:r>
              <a:rPr lang="it-IT" sz="3600" i="1" dirty="0"/>
              <a:t> an </a:t>
            </a:r>
            <a:r>
              <a:rPr lang="it-IT" sz="3600" i="1" dirty="0" err="1"/>
              <a:t>automated</a:t>
            </a:r>
            <a:r>
              <a:rPr lang="it-IT" sz="3600" i="1" dirty="0"/>
              <a:t> </a:t>
            </a:r>
            <a:r>
              <a:rPr lang="it-IT" sz="3600" i="1" dirty="0" err="1"/>
              <a:t>endoscopic</a:t>
            </a:r>
            <a:r>
              <a:rPr lang="it-IT" sz="3600" i="1" dirty="0"/>
              <a:t> </a:t>
            </a:r>
            <a:r>
              <a:rPr lang="it-IT" sz="3600" i="1" dirty="0" err="1"/>
              <a:t>debridement</a:t>
            </a:r>
            <a:r>
              <a:rPr lang="it-IT" sz="3600" i="1" dirty="0"/>
              <a:t> </a:t>
            </a:r>
            <a:r>
              <a:rPr lang="it-IT" sz="3600" i="1" dirty="0" err="1"/>
              <a:t>catheter</a:t>
            </a:r>
            <a:r>
              <a:rPr lang="it-IT" sz="3600" i="1" dirty="0"/>
              <a:t> </a:t>
            </a:r>
            <a:endParaRPr lang="it-IT" sz="4400" i="1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3641" y="4942070"/>
            <a:ext cx="6968359" cy="1587500"/>
          </a:xfrm>
        </p:spPr>
        <p:txBody>
          <a:bodyPr>
            <a:normAutofit fontScale="77500" lnSpcReduction="20000"/>
          </a:bodyPr>
          <a:lstStyle/>
          <a:p>
            <a:r>
              <a:rPr lang="it-IT" sz="2800" b="1" dirty="0">
                <a:solidFill>
                  <a:srgbClr val="FFC000"/>
                </a:solidFill>
              </a:rPr>
              <a:t>BENEDETTO NERI, md, </a:t>
            </a:r>
            <a:r>
              <a:rPr lang="it-IT" sz="2800" b="1" dirty="0" err="1">
                <a:solidFill>
                  <a:srgbClr val="FFC000"/>
                </a:solidFill>
              </a:rPr>
              <a:t>Ph.d</a:t>
            </a:r>
            <a:endParaRPr lang="it-IT" sz="2800" b="1" dirty="0">
              <a:solidFill>
                <a:srgbClr val="FFC000"/>
              </a:solidFill>
            </a:endParaRPr>
          </a:p>
          <a:p>
            <a:r>
              <a:rPr lang="it-IT" sz="2800" b="1" dirty="0">
                <a:solidFill>
                  <a:srgbClr val="FFC000"/>
                </a:solidFill>
              </a:rPr>
              <a:t>FONDAZIONE POLICLINICO CAMPUS BIO MEDICO</a:t>
            </a:r>
          </a:p>
          <a:p>
            <a:r>
              <a:rPr lang="it-IT" sz="2800" b="1" dirty="0">
                <a:solidFill>
                  <a:srgbClr val="FFC000"/>
                </a:solidFill>
              </a:rPr>
              <a:t>U.O.C. ENDOSCOPIA DIGESTIVA OPERATIVA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C846A-ADFB-411F-68D3-576366858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99F70554-66BB-00B8-752A-84E1A6C94D09}"/>
              </a:ext>
            </a:extLst>
          </p:cNvPr>
          <p:cNvSpPr txBox="1"/>
          <p:nvPr/>
        </p:nvSpPr>
        <p:spPr>
          <a:xfrm>
            <a:off x="0" y="4146"/>
            <a:ext cx="12192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BACKGROUND I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E82804D-FC54-56DE-1976-58C92BA7A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5185"/>
            <a:ext cx="1219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happen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operate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726AB4FF-396D-B803-71AF-12FF4AB37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" y="1899942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For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decades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surgery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managing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endoscopic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failures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…and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1AC94CB-C2CD-43B3-8814-7BF2DCCC5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" y="4627372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huge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technical and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the last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led to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a new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branch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endoscopy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: the treatment of post-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F72A1C6-50E6-E695-B3AE-FCD92ADB1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8" y="3282050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Differently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first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treatments for post-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traditionally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included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salvage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surgery and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interventional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radiology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673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0A931A1B-4D6D-74C1-7850-C22574F5D6B9}"/>
              </a:ext>
            </a:extLst>
          </p:cNvPr>
          <p:cNvSpPr txBox="1"/>
          <p:nvPr/>
        </p:nvSpPr>
        <p:spPr>
          <a:xfrm>
            <a:off x="0" y="4146"/>
            <a:ext cx="12192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BACKGROUND II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06C9ADB-A781-1633-C6DC-4DF2739B0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6197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In 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retrospective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study on 1020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bariatric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surgery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algorythm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endoscopic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F1D33F5-7F90-8063-8D7B-3AB3FAF9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91" t="21984" r="9498" b="17941"/>
          <a:stretch>
            <a:fillRect/>
          </a:stretch>
        </p:blipFill>
        <p:spPr>
          <a:xfrm>
            <a:off x="0" y="508792"/>
            <a:ext cx="4272602" cy="20200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9494A2D-ECA1-9394-2343-A2FE89E928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09" t="20589" r="14645" b="28823"/>
          <a:stretch>
            <a:fillRect/>
          </a:stretch>
        </p:blipFill>
        <p:spPr>
          <a:xfrm>
            <a:off x="4572000" y="609798"/>
            <a:ext cx="7600489" cy="32764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C45A43-BDA4-3176-FE98-2165D1DAA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511" y="4893851"/>
            <a:ext cx="1219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Clinical success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in 751 (81.6%)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A 1%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risk of redo-surgery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10 days of delay to the first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endoscopic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treatment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74E08-E854-4AD4-C803-32E390133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405ACC15-4552-5988-FC39-2DDDD4469396}"/>
              </a:ext>
            </a:extLst>
          </p:cNvPr>
          <p:cNvSpPr txBox="1"/>
          <p:nvPr/>
        </p:nvSpPr>
        <p:spPr>
          <a:xfrm>
            <a:off x="0" y="4146"/>
            <a:ext cx="12192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VIDEO CASE-REPORT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44E2F50-E8F8-E10E-63D2-034BFE268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511" y="614360"/>
            <a:ext cx="12192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59-years-old woman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undergoing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proximal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subtotal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gastrectomy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for 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stromal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tumor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Fifteen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days after surgery,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presented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the E.R. with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sepsis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fever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abdominal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CC64803-133F-14A9-2251-5D1488D13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72" y="3217327"/>
            <a:ext cx="5021202" cy="35346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526E28E-9F88-AC39-4D2D-3169B9860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641" y="3194067"/>
            <a:ext cx="4927153" cy="3499660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0DD615D6-28AE-BB8C-B4DA-D54B2DFDE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311" y="2755662"/>
            <a:ext cx="1219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c.e.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CT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scan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					At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endoscopy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tella a 5 punte 11">
            <a:extLst>
              <a:ext uri="{FF2B5EF4-FFF2-40B4-BE49-F238E27FC236}">
                <a16:creationId xmlns:a16="http://schemas.microsoft.com/office/drawing/2014/main" id="{EF6B974A-B7F3-0D1C-6C8A-8C267919C9A1}"/>
              </a:ext>
            </a:extLst>
          </p:cNvPr>
          <p:cNvSpPr/>
          <p:nvPr/>
        </p:nvSpPr>
        <p:spPr>
          <a:xfrm>
            <a:off x="3279228" y="4943897"/>
            <a:ext cx="157655" cy="16413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4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E18E4-2507-D7BF-7F97-71C63BE4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F93FD324-81AD-2D4F-8DDC-7ABBD117E7B7}"/>
              </a:ext>
            </a:extLst>
          </p:cNvPr>
          <p:cNvSpPr txBox="1"/>
          <p:nvPr/>
        </p:nvSpPr>
        <p:spPr>
          <a:xfrm>
            <a:off x="0" y="4146"/>
            <a:ext cx="12192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VIDEO CASE-REPORT</a:t>
            </a:r>
          </a:p>
        </p:txBody>
      </p:sp>
      <p:pic>
        <p:nvPicPr>
          <p:cNvPr id="10" name="25505440-92f9b1d3_360p">
            <a:hlinkClick r:id="" action="ppaction://media"/>
            <a:extLst>
              <a:ext uri="{FF2B5EF4-FFF2-40B4-BE49-F238E27FC236}">
                <a16:creationId xmlns:a16="http://schemas.microsoft.com/office/drawing/2014/main" id="{648530D7-1C8E-6592-5FCB-0DD955111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225" y="465810"/>
            <a:ext cx="10881292" cy="61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CAD5A-A8E1-5E95-F185-7791C7A08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02C2D0E3-F1FE-DE54-B782-080DA032CD0E}"/>
              </a:ext>
            </a:extLst>
          </p:cNvPr>
          <p:cNvSpPr txBox="1"/>
          <p:nvPr/>
        </p:nvSpPr>
        <p:spPr>
          <a:xfrm>
            <a:off x="0" y="4146"/>
            <a:ext cx="12192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3369EAF5-5F8C-6B2F-586A-F02E655B5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5185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new devices, new techniques and of 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degree of expertise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suggest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 major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endoscopy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managing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complications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4743F33F-8229-C9B5-1993-B63DA536D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62548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Endoscopy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surgery are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disciplines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time of one or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clinical success for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2F9F1B9-9821-4562-5C39-F38BC8D3B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" y="3649912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 For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endoscopist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managing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ordinary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situations,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remember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the tools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disposition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…and think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outside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the box</a:t>
            </a:r>
          </a:p>
        </p:txBody>
      </p:sp>
    </p:spTree>
    <p:extLst>
      <p:ext uri="{BB962C8B-B14F-4D97-AF65-F5344CB8AC3E}">
        <p14:creationId xmlns:p14="http://schemas.microsoft.com/office/powerpoint/2010/main" val="1985368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96D4FD6-A3B8-1E36-179F-93997AE95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490" y="942980"/>
            <a:ext cx="7038509" cy="452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111</TotalTime>
  <Words>306</Words>
  <Application>Microsoft Macintosh PowerPoint</Application>
  <PresentationFormat>Widescreen</PresentationFormat>
  <Paragraphs>24</Paragraphs>
  <Slides>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RetrospectVTI</vt:lpstr>
      <vt:lpstr>LUI LO FA COSI!  (FATEGLI LE BUCCE) VIDEO: endoscopia  Treatment of a necrotic collection after tangential gastric resection by using an automated endoscopic debridement catheter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benedetto neri</cp:lastModifiedBy>
  <cp:revision>14</cp:revision>
  <dcterms:created xsi:type="dcterms:W3CDTF">2022-02-27T17:36:31Z</dcterms:created>
  <dcterms:modified xsi:type="dcterms:W3CDTF">2025-06-08T21:46:26Z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